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61" r:id="rId3"/>
    <p:sldId id="276" r:id="rId4"/>
    <p:sldId id="269" r:id="rId5"/>
    <p:sldId id="277" r:id="rId6"/>
    <p:sldId id="278" r:id="rId7"/>
    <p:sldId id="279" r:id="rId8"/>
    <p:sldId id="281" r:id="rId9"/>
    <p:sldId id="280" r:id="rId10"/>
    <p:sldId id="270" r:id="rId11"/>
    <p:sldId id="282" r:id="rId12"/>
    <p:sldId id="284" r:id="rId13"/>
    <p:sldId id="283" r:id="rId14"/>
    <p:sldId id="285" r:id="rId15"/>
    <p:sldId id="286" r:id="rId16"/>
    <p:sldId id="271" r:id="rId17"/>
    <p:sldId id="287" r:id="rId18"/>
    <p:sldId id="274" r:id="rId19"/>
    <p:sldId id="289" r:id="rId20"/>
    <p:sldId id="290" r:id="rId21"/>
    <p:sldId id="309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5" r:id="rId30"/>
    <p:sldId id="298" r:id="rId31"/>
    <p:sldId id="288" r:id="rId32"/>
    <p:sldId id="299" r:id="rId33"/>
    <p:sldId id="300" r:id="rId34"/>
    <p:sldId id="301" r:id="rId35"/>
    <p:sldId id="302" r:id="rId36"/>
    <p:sldId id="275" r:id="rId37"/>
    <p:sldId id="304" r:id="rId38"/>
    <p:sldId id="306" r:id="rId39"/>
    <p:sldId id="303" r:id="rId40"/>
    <p:sldId id="307" r:id="rId41"/>
    <p:sldId id="308" r:id="rId42"/>
  </p:sldIdLst>
  <p:sldSz cx="9144000" cy="5143500" type="screen16x9"/>
  <p:notesSz cx="6858000" cy="9144000"/>
  <p:embeddedFontLst>
    <p:embeddedFont>
      <p:font typeface="Raleway" panose="020B0604020202020204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55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774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935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758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063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846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856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714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49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6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348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85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155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766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094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34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60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324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590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33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6954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323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142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015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803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89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784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296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626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600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52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687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299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799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717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42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104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5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880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106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1999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analyticsvidhya.com/wp-content/uploads/2020/02/136MELEhgZsPFuzlZvObnxA.gi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698" y="358388"/>
            <a:ext cx="7488301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Perceptron: Forward Propagation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87" y="1215788"/>
            <a:ext cx="6927780" cy="314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5042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Perceptron: Forward Propagation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92" y="1215788"/>
            <a:ext cx="7384152" cy="31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72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3</a:t>
            </a:r>
            <a:r>
              <a:rPr lang="en" sz="7200" dirty="0" smtClean="0">
                <a:solidFill>
                  <a:schemeClr val="accent2"/>
                </a:solidFill>
              </a:rPr>
              <a:t>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NEURAL NETWORKS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Building</a:t>
            </a:r>
            <a:r>
              <a:rPr lang="en" dirty="0" smtClean="0"/>
              <a:t> Neural Networks with perceptron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04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5042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Single Layer Neural Network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56" y="1319987"/>
            <a:ext cx="5554732" cy="33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3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5042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Neural Network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078" y="1373588"/>
            <a:ext cx="5492198" cy="293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7504244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Activation functions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125;p17"/>
          <p:cNvSpPr txBox="1">
            <a:spLocks/>
          </p:cNvSpPr>
          <p:nvPr/>
        </p:nvSpPr>
        <p:spPr>
          <a:xfrm>
            <a:off x="1046100" y="1386842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600" dirty="0" smtClean="0"/>
              <a:t>The purpose of activation functions is to introduce nonlinearities into the network</a:t>
            </a:r>
          </a:p>
          <a:p>
            <a:pPr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</a:rPr>
              <a:t>Non-linear models have better discriminative abilities and can fit complex data</a:t>
            </a:r>
          </a:p>
          <a:p>
            <a:pPr marL="285750" indent="-171450"/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268" y="2782179"/>
            <a:ext cx="4915107" cy="22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3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Activation functions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886" y="1373588"/>
            <a:ext cx="6755552" cy="29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6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881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accent2"/>
                </a:solidFill>
              </a:rPr>
              <a:t>4.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CONVOLUTIONAL NEURAL NETWORKS</a:t>
            </a:r>
            <a:endParaRPr sz="4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16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Fully</a:t>
            </a:r>
            <a:r>
              <a:rPr lang="en" dirty="0" smtClean="0"/>
              <a:t> Connected Layer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32 </a:t>
            </a:r>
            <a:r>
              <a:rPr lang="en-US" sz="1600" dirty="0"/>
              <a:t>* 32 * 3 image =&gt; stretch to 3072 * </a:t>
            </a:r>
            <a:r>
              <a:rPr lang="en-US" sz="1600" dirty="0" smtClean="0"/>
              <a:t>1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Limitations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>
                <a:solidFill>
                  <a:schemeClr val="tx1"/>
                </a:solidFill>
              </a:rPr>
              <a:t>The </a:t>
            </a:r>
            <a:r>
              <a:rPr lang="en-US" sz="1400" dirty="0">
                <a:solidFill>
                  <a:schemeClr val="tx1"/>
                </a:solidFill>
              </a:rPr>
              <a:t>number of trainable parameters increases drastically with an increase in the size of the </a:t>
            </a:r>
            <a:r>
              <a:rPr lang="en-US" sz="1400" dirty="0" smtClean="0">
                <a:solidFill>
                  <a:schemeClr val="tx1"/>
                </a:solidFill>
              </a:rPr>
              <a:t>image.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>
                <a:solidFill>
                  <a:schemeClr val="tx1"/>
                </a:solidFill>
              </a:rPr>
              <a:t>ANN loses the spatial features of an image. Spatial features refer to the arrangement of the pixels in an </a:t>
            </a:r>
            <a:r>
              <a:rPr lang="en-US" sz="1400" dirty="0" smtClean="0">
                <a:solidFill>
                  <a:schemeClr val="tx1"/>
                </a:solidFill>
              </a:rPr>
              <a:t>image.</a:t>
            </a: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905" y="1890787"/>
            <a:ext cx="6507202" cy="12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Convolutional </a:t>
            </a:r>
            <a:r>
              <a:rPr lang="en" dirty="0" smtClean="0"/>
              <a:t>Layer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32 </a:t>
            </a:r>
            <a:r>
              <a:rPr lang="en-US" sz="1600" dirty="0"/>
              <a:t>* 32 * 3 image =&gt; </a:t>
            </a:r>
            <a:r>
              <a:rPr lang="en-US" sz="1600" dirty="0" smtClean="0"/>
              <a:t>preserve spatial structure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>
              <a:hlinkClick r:id="rId3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>
              <a:hlinkClick r:id="rId3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>
              <a:hlinkClick r:id="rId3"/>
            </a:endParaRP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Filter </a:t>
            </a:r>
            <a:r>
              <a:rPr lang="en-US" sz="1600" dirty="0"/>
              <a:t>is convolved with the image i.e. slide over image spatially, computing dot </a:t>
            </a:r>
            <a:r>
              <a:rPr lang="en-US" sz="1600" dirty="0" smtClean="0"/>
              <a:t>products.</a:t>
            </a: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364" y="1944201"/>
            <a:ext cx="6274284" cy="21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4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Deep learning introduction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The Perceptron and ANN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Convolutional Neural Networks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Deep Learning Architectures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Deep Learning Frameworks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Deep learning applications and trends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Personal recommendations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Convolutional </a:t>
            </a:r>
            <a:r>
              <a:rPr lang="en" dirty="0" smtClean="0"/>
              <a:t>Layer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54" y="1615334"/>
            <a:ext cx="4917592" cy="24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Convolutional </a:t>
            </a:r>
            <a:r>
              <a:rPr lang="en" dirty="0" smtClean="0"/>
              <a:t>Layer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416" y="1479605"/>
            <a:ext cx="2950767" cy="33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0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Convolutional </a:t>
            </a:r>
            <a:r>
              <a:rPr lang="en" dirty="0" smtClean="0"/>
              <a:t>Layer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400" dirty="0" smtClean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899" y="1684260"/>
            <a:ext cx="4797701" cy="261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7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ConvNet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err="1"/>
              <a:t>ConvNet</a:t>
            </a:r>
            <a:r>
              <a:rPr lang="en-US" sz="1600" dirty="0"/>
              <a:t> is a sequence of Convolution Layers, interspersed with activation functions 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77" y="2256133"/>
            <a:ext cx="5751858" cy="24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ConvNet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461" y="1426219"/>
            <a:ext cx="6122090" cy="316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84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ConvNet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810" y="1445834"/>
            <a:ext cx="6705392" cy="32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27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Architectures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In application, we combine </a:t>
            </a:r>
            <a:r>
              <a:rPr lang="en-US" sz="1600" dirty="0" err="1" smtClean="0"/>
              <a:t>conv</a:t>
            </a:r>
            <a:r>
              <a:rPr lang="en-US" sz="1600" dirty="0" smtClean="0"/>
              <a:t> layers and fully-connected layers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Some common architectures include </a:t>
            </a:r>
            <a:r>
              <a:rPr lang="en-US" sz="1600" dirty="0" err="1" smtClean="0"/>
              <a:t>AlexNet</a:t>
            </a:r>
            <a:r>
              <a:rPr lang="en-US" sz="1600" dirty="0" smtClean="0"/>
              <a:t>, VGG, Inception, </a:t>
            </a:r>
            <a:r>
              <a:rPr lang="en-US" sz="1600" dirty="0" err="1" smtClean="0"/>
              <a:t>ResNet</a:t>
            </a:r>
            <a:r>
              <a:rPr lang="en-US" sz="1600" dirty="0" smtClean="0"/>
              <a:t> and so on.</a:t>
            </a: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65" y="2537251"/>
            <a:ext cx="5883466" cy="1956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9498" y="4574912"/>
            <a:ext cx="38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AlexNet</a:t>
            </a:r>
            <a:r>
              <a:rPr lang="en-US" sz="12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200" i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1200" i="1" dirty="0" err="1" smtClean="0">
                <a:solidFill>
                  <a:schemeClr val="dk1"/>
                </a:solidFill>
                <a:latin typeface="Lato"/>
                <a:ea typeface="Lato"/>
                <a:cs typeface="Lato"/>
              </a:rPr>
              <a:t>Krizhevsky</a:t>
            </a:r>
            <a:r>
              <a:rPr lang="en-US" sz="1200" i="1" dirty="0" smtClean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1200" i="1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et al., 2012 </a:t>
            </a:r>
            <a:r>
              <a:rPr lang="en-US" sz="1200" i="1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lang="en-US" sz="1200" i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1264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ILSVRC Winners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/>
              <a:t>ImageNet Large Scale Visual Recognition Challenge (ILSVRC) winners</a:t>
            </a: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723" y="2106732"/>
            <a:ext cx="5297565" cy="24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Comparison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645" y="1576001"/>
            <a:ext cx="6606209" cy="27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0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Deep Learning Networks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  <p:sp>
        <p:nvSpPr>
          <p:cNvPr id="7" name="Google Shape;125;p17"/>
          <p:cNvSpPr txBox="1">
            <a:spLocks/>
          </p:cNvSpPr>
          <p:nvPr/>
        </p:nvSpPr>
        <p:spPr>
          <a:xfrm>
            <a:off x="1046100" y="1386842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600" dirty="0" smtClean="0"/>
              <a:t>Convolutional Neural Networks (CNNs)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Long Short Term Memory Networks (LSTMs)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Recurrent Neural Networks (RNNs)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Generative Adversarial Networks (GANs)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Radial Basis Function Networks (RBFNs)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Self Organizing Maps (SOMs)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Deep Belief Networks (DBNs)</a:t>
            </a:r>
          </a:p>
          <a:p>
            <a:pPr>
              <a:buClr>
                <a:schemeClr val="tx1"/>
              </a:buClr>
            </a:pPr>
            <a:r>
              <a:rPr lang="en-US" sz="1600" dirty="0"/>
              <a:t>Restricted Boltzmann Machines( RBMs)</a:t>
            </a:r>
          </a:p>
          <a:p>
            <a:pPr>
              <a:buClr>
                <a:schemeClr val="tx1"/>
              </a:buClr>
            </a:pPr>
            <a:r>
              <a:rPr lang="en-US" sz="1600" dirty="0" err="1" smtClean="0"/>
              <a:t>Autoencoders</a:t>
            </a:r>
            <a:endParaRPr lang="en-US" sz="1600" dirty="0" smtClean="0"/>
          </a:p>
          <a:p>
            <a:pPr>
              <a:buClr>
                <a:schemeClr val="tx1"/>
              </a:buClr>
            </a:pPr>
            <a:r>
              <a:rPr lang="en-US" sz="1600" dirty="0" smtClean="0"/>
              <a:t>Graph Neural Networks (GNNs)</a:t>
            </a:r>
            <a:endParaRPr lang="en-US" sz="1600" dirty="0"/>
          </a:p>
          <a:p>
            <a:pPr marL="11430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>
              <a:solidFill>
                <a:schemeClr val="tx1"/>
              </a:solidFill>
            </a:endParaRPr>
          </a:p>
          <a:p>
            <a:pPr marL="285750" indent="-171450"/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972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1.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DEEP LEARNING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brief introduction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493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881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2"/>
                </a:solidFill>
              </a:rPr>
              <a:t>5</a:t>
            </a:r>
            <a:r>
              <a:rPr lang="en" sz="7200" dirty="0" smtClean="0">
                <a:solidFill>
                  <a:schemeClr val="accent2"/>
                </a:solidFill>
              </a:rPr>
              <a:t>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Deep Learning Frameworks</a:t>
            </a:r>
            <a:endParaRPr sz="4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828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Frameworks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Common frameworks include </a:t>
            </a:r>
            <a:r>
              <a:rPr lang="en-US" sz="1600" dirty="0" err="1" smtClean="0"/>
              <a:t>PyTorch</a:t>
            </a:r>
            <a:r>
              <a:rPr lang="en-US" sz="1600" dirty="0" smtClean="0"/>
              <a:t>, 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, </a:t>
            </a:r>
            <a:r>
              <a:rPr lang="en-US" sz="1600" dirty="0" err="1" smtClean="0"/>
              <a:t>Keras</a:t>
            </a:r>
            <a:r>
              <a:rPr lang="en-US" sz="1600" dirty="0" smtClean="0"/>
              <a:t>, </a:t>
            </a:r>
            <a:r>
              <a:rPr lang="en-US" sz="1600" dirty="0" err="1" smtClean="0"/>
              <a:t>MCNet</a:t>
            </a:r>
            <a:r>
              <a:rPr lang="en-US" sz="1600" dirty="0" smtClean="0"/>
              <a:t>, </a:t>
            </a:r>
            <a:r>
              <a:rPr lang="en-US" sz="1600" dirty="0" err="1" smtClean="0"/>
              <a:t>Caffe</a:t>
            </a:r>
            <a:r>
              <a:rPr lang="en-US" sz="1600" dirty="0" smtClean="0"/>
              <a:t>, </a:t>
            </a:r>
            <a:r>
              <a:rPr lang="en-US" sz="1600" dirty="0" err="1" smtClean="0"/>
              <a:t>Matlab</a:t>
            </a:r>
            <a:r>
              <a:rPr lang="en-US" sz="1600" dirty="0" smtClean="0"/>
              <a:t> and so on.</a:t>
            </a:r>
            <a:endParaRPr dirty="0"/>
          </a:p>
        </p:txBody>
      </p:sp>
      <p:pic>
        <p:nvPicPr>
          <p:cNvPr id="1026" name="Picture 2" descr="TensorFlow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30" y="2756452"/>
            <a:ext cx="1534602" cy="12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lcome to PyTorch Tutorials — PyTorch Tutorials 1.9.0+cu102 documen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21" y="2447074"/>
            <a:ext cx="1897589" cy="189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ffe (software) - Wiki | Golde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708" y="2537702"/>
            <a:ext cx="1550593" cy="15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eras: the Python deep learning AP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75" y="3045945"/>
            <a:ext cx="1841745" cy="53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39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Dense Layer from Scratch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92" y="1577009"/>
            <a:ext cx="3953316" cy="26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Pytorch example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2" y="1280058"/>
            <a:ext cx="4134679" cy="37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Keras example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2052" name="Picture 4" descr="Hello World Program In Keras with CNN(Dog vs Cat Classification) | by Parth  Vadhadiya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0" y="1515583"/>
            <a:ext cx="73533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77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881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accent2"/>
                </a:solidFill>
              </a:rPr>
              <a:t>6.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Applications</a:t>
            </a:r>
            <a:endParaRPr sz="4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498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0" y="1446664"/>
            <a:ext cx="4777409" cy="34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9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Applications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Classification, segmentation, detection, NLP, self-driving cars, virtual assistants, healthcare, adding sound to silent movies, machine translation, pixel restoration, image generation, deep dreaming and so on.</a:t>
            </a: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 smtClean="0"/>
          </a:p>
          <a:p>
            <a:pPr>
              <a:buClr>
                <a:schemeClr val="bg1">
                  <a:lumMod val="50000"/>
                </a:schemeClr>
              </a:buClr>
            </a:pPr>
            <a:endParaRPr lang="en-US" sz="1600" dirty="0"/>
          </a:p>
          <a:p>
            <a:pPr marL="101600" indent="0">
              <a:buClr>
                <a:schemeClr val="bg1">
                  <a:lumMod val="50000"/>
                </a:schemeClr>
              </a:buClr>
              <a:buNone/>
            </a:pPr>
            <a:r>
              <a:rPr lang="en-US" sz="1400" dirty="0">
                <a:hlinkClick r:id="rId3"/>
              </a:rPr>
              <a:t/>
            </a:r>
            <a:br>
              <a:rPr lang="en-US" sz="1400" dirty="0">
                <a:hlinkClick r:id="rId3"/>
              </a:rPr>
            </a:b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653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8881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accent2"/>
                </a:solidFill>
              </a:rPr>
              <a:t>7.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Some recommendations</a:t>
            </a:r>
            <a:endParaRPr sz="4000"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732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Learning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Courses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Stanford cs231n, Andrew Ng, Coursera, MIT courses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How NN actually learn and work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Cost functions, gradient descent, backpropagation, preprocessing and so on.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err="1" smtClean="0"/>
              <a:t>Youtube</a:t>
            </a:r>
            <a:r>
              <a:rPr lang="en-US" sz="1600" dirty="0" smtClean="0"/>
              <a:t> channels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One of the best way to learn implementations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err="1" smtClean="0"/>
              <a:t>Setndex</a:t>
            </a:r>
            <a:r>
              <a:rPr lang="en-US" sz="1400" dirty="0" smtClean="0"/>
              <a:t>, Deep Lizard, </a:t>
            </a:r>
            <a:r>
              <a:rPr lang="en-US" sz="1400" dirty="0" err="1" smtClean="0"/>
              <a:t>freecodecamp</a:t>
            </a:r>
            <a:r>
              <a:rPr lang="en-US" sz="1400" dirty="0" smtClean="0"/>
              <a:t>, 3Blue1Brown and many more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Official </a:t>
            </a:r>
            <a:r>
              <a:rPr lang="en-US" sz="1600" dirty="0" err="1" smtClean="0"/>
              <a:t>PyTorch</a:t>
            </a:r>
            <a:r>
              <a:rPr lang="en-US" sz="1600" dirty="0" smtClean="0"/>
              <a:t>/</a:t>
            </a:r>
            <a:r>
              <a:rPr lang="en-US" sz="1600" dirty="0" err="1" smtClean="0"/>
              <a:t>Tensorflow</a:t>
            </a:r>
            <a:r>
              <a:rPr lang="en-US" sz="1600" dirty="0" smtClean="0"/>
              <a:t> guides, documentations and implementation examples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/>
              <a:t>Get familiar with python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/>
              <a:t>Most of the research is carried out with python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1513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is Deep Learning?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▷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126" y="1373588"/>
            <a:ext cx="7076480" cy="305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893700" y="434588"/>
            <a:ext cx="7628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Advanced</a:t>
            </a:r>
            <a:endParaRPr dirty="0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06130" y="1373588"/>
            <a:ext cx="7958752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Papers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Start with basic CNN architecture papers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More recent trends and papers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err="1" smtClean="0"/>
              <a:t>Github</a:t>
            </a:r>
            <a:r>
              <a:rPr lang="en-US" sz="1600" dirty="0" smtClean="0"/>
              <a:t> and stack overflow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The most useful sources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Look into implementations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Implement with your own data and problem</a:t>
            </a:r>
          </a:p>
          <a:p>
            <a:pPr>
              <a:buClr>
                <a:schemeClr val="bg1">
                  <a:lumMod val="50000"/>
                </a:schemeClr>
              </a:buClr>
            </a:pPr>
            <a:r>
              <a:rPr lang="en-US" sz="1600" dirty="0" smtClean="0"/>
              <a:t>You can work with anything that interests you, there are many applications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Images, text, voice, 3D data, point clouds and so on.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sz="1400" dirty="0" smtClean="0"/>
              <a:t>Build your own projects</a:t>
            </a:r>
          </a:p>
        </p:txBody>
      </p:sp>
    </p:spTree>
    <p:extLst>
      <p:ext uri="{BB962C8B-B14F-4D97-AF65-F5344CB8AC3E}">
        <p14:creationId xmlns:p14="http://schemas.microsoft.com/office/powerpoint/2010/main" val="3817475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</a:rPr>
              <a:t>Thanks!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358" name="Google Shape;358;p34"/>
          <p:cNvSpPr txBox="1">
            <a:spLocks noGrp="1"/>
          </p:cNvSpPr>
          <p:nvPr>
            <p:ph type="body" idx="4294967295"/>
          </p:nvPr>
        </p:nvSpPr>
        <p:spPr>
          <a:xfrm>
            <a:off x="916025" y="2759006"/>
            <a:ext cx="55611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My </a:t>
            </a:r>
            <a:r>
              <a:rPr lang="en-US" sz="2400" dirty="0" err="1" smtClean="0">
                <a:solidFill>
                  <a:schemeClr val="lt1"/>
                </a:solidFill>
              </a:rPr>
              <a:t>git</a:t>
            </a:r>
            <a:r>
              <a:rPr lang="en-US" dirty="0" smtClean="0">
                <a:solidFill>
                  <a:schemeClr val="lt1"/>
                </a:solidFill>
              </a:rPr>
              <a:t>: </a:t>
            </a:r>
            <a:r>
              <a:rPr lang="en-US" dirty="0">
                <a:solidFill>
                  <a:schemeClr val="lt1"/>
                </a:solidFill>
              </a:rPr>
              <a:t>https://github.com/rajahaseeb147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458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Deep Learning?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800"/>
              <a:buChar char="▷"/>
            </a:pPr>
            <a:r>
              <a:rPr lang="en-US" sz="1600" dirty="0"/>
              <a:t>Drawbacks of hand engineered </a:t>
            </a:r>
            <a:r>
              <a:rPr lang="en-US" sz="1600" dirty="0" smtClean="0"/>
              <a:t>features (Traditional ML)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Time-consuming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Brittle and not robust (can over fit)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Computationally intensive (high dimensionality)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Domain expert required to </a:t>
            </a:r>
            <a:r>
              <a:rPr lang="en-US" sz="1200" dirty="0">
                <a:solidFill>
                  <a:schemeClr val="tx1"/>
                </a:solidFill>
              </a:rPr>
              <a:t>reduce the complexity of the data and make patterns more visible to learning algorithms to </a:t>
            </a:r>
            <a:r>
              <a:rPr lang="en-US" sz="1200" dirty="0" smtClean="0">
                <a:solidFill>
                  <a:schemeClr val="tx1"/>
                </a:solidFill>
              </a:rPr>
              <a:t>work.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Not end-to-end (problem is solved in various parts)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08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Deep Learning?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92" y="1563756"/>
            <a:ext cx="5049078" cy="2524539"/>
          </a:xfrm>
          <a:prstGeom prst="rect">
            <a:avLst/>
          </a:prstGeom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982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Deep Learning?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800"/>
              <a:buChar char="▷"/>
            </a:pPr>
            <a:r>
              <a:rPr lang="en-US" sz="1600" dirty="0" smtClean="0"/>
              <a:t>Main advantages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Learn high-level features automatically from data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Eliminates the need of hard core feature extraction by a domain expert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End-to-end solution</a:t>
            </a:r>
          </a:p>
          <a:p>
            <a:pPr marL="742950" lvl="1" indent="-171450">
              <a:spcBef>
                <a:spcPts val="600"/>
              </a:spcBef>
              <a:buSzPts val="1800"/>
            </a:pPr>
            <a:endParaRPr lang="en-US" sz="1200" dirty="0" smtClean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sz="1600" dirty="0"/>
              <a:t>Machine l</a:t>
            </a:r>
            <a:r>
              <a:rPr lang="en-US" sz="1600" dirty="0" smtClean="0"/>
              <a:t>earning algorithms include SVM</a:t>
            </a:r>
            <a:r>
              <a:rPr lang="en-US" sz="1600" dirty="0"/>
              <a:t>, random forests, decision trees, regression, </a:t>
            </a:r>
            <a:r>
              <a:rPr lang="en-US" sz="1600" dirty="0" err="1"/>
              <a:t>kNN</a:t>
            </a:r>
            <a:r>
              <a:rPr lang="en-US" sz="1600" dirty="0"/>
              <a:t> etc.</a:t>
            </a:r>
          </a:p>
          <a:p>
            <a:pPr marL="857250" lvl="1" indent="-285750">
              <a:spcBef>
                <a:spcPts val="600"/>
              </a:spcBef>
              <a:buClr>
                <a:schemeClr val="tx1"/>
              </a:buClr>
              <a:buSzPts val="1800"/>
            </a:pPr>
            <a:endParaRPr lang="en-US" sz="1600" dirty="0"/>
          </a:p>
          <a:p>
            <a:pPr>
              <a:buClr>
                <a:schemeClr val="tx1"/>
              </a:buClr>
            </a:pPr>
            <a:r>
              <a:rPr lang="en-US" sz="1600" dirty="0">
                <a:solidFill>
                  <a:schemeClr val="tx1"/>
                </a:solidFill>
              </a:rPr>
              <a:t>Deep </a:t>
            </a:r>
            <a:r>
              <a:rPr lang="en-US" sz="1600" dirty="0" smtClean="0">
                <a:solidFill>
                  <a:schemeClr val="tx1"/>
                </a:solidFill>
              </a:rPr>
              <a:t>learning is based on neural networks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171450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515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Why Now?</a:t>
            </a:r>
            <a:endParaRPr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4977013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1800"/>
              <a:buChar char="▷"/>
            </a:pPr>
            <a:r>
              <a:rPr lang="en-US" sz="1600" dirty="0" smtClean="0"/>
              <a:t>Neural Networks date back decades, so why the resurgence?</a:t>
            </a:r>
          </a:p>
          <a:p>
            <a:pPr marL="857250" lvl="1" indent="-285750">
              <a:spcBef>
                <a:spcPts val="600"/>
              </a:spcBef>
              <a:buClr>
                <a:schemeClr val="tx1"/>
              </a:buClr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Big Data</a:t>
            </a:r>
          </a:p>
          <a:p>
            <a:pPr marL="857250" lvl="1" indent="-285750">
              <a:spcBef>
                <a:spcPts val="600"/>
              </a:spcBef>
              <a:buClr>
                <a:schemeClr val="tx1"/>
              </a:buClr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Hardware</a:t>
            </a:r>
          </a:p>
          <a:p>
            <a:pPr marL="857250" lvl="1" indent="-285750">
              <a:spcBef>
                <a:spcPts val="600"/>
              </a:spcBef>
              <a:buClr>
                <a:schemeClr val="tx1"/>
              </a:buClr>
              <a:buSzPts val="1800"/>
            </a:pPr>
            <a:r>
              <a:rPr lang="en-US" sz="1200" dirty="0" smtClean="0">
                <a:solidFill>
                  <a:schemeClr val="tx1"/>
                </a:solidFill>
              </a:rPr>
              <a:t>Software</a:t>
            </a:r>
            <a:endParaRPr lang="en-US" sz="1200" dirty="0">
              <a:solidFill>
                <a:schemeClr val="tx1"/>
              </a:solidFill>
            </a:endParaRPr>
          </a:p>
          <a:p>
            <a:pPr marL="285750" indent="-171450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914" y="1373588"/>
            <a:ext cx="2019460" cy="3041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700" y="3336078"/>
            <a:ext cx="1560213" cy="1079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633" y="3336078"/>
            <a:ext cx="1463940" cy="1079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9293" y="3127513"/>
            <a:ext cx="1526791" cy="12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 smtClean="0">
                <a:solidFill>
                  <a:schemeClr val="accent2"/>
                </a:solidFill>
              </a:rPr>
              <a:t>2.</a:t>
            </a:r>
            <a:endParaRPr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PERCEPTRON</a:t>
            </a:r>
            <a:endParaRPr dirty="0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structural building blovk of deep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78932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717</Words>
  <Application>Microsoft Office PowerPoint</Application>
  <PresentationFormat>On-screen Show (16:9)</PresentationFormat>
  <Paragraphs>242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Raleway</vt:lpstr>
      <vt:lpstr>Lato</vt:lpstr>
      <vt:lpstr>Antonio template</vt:lpstr>
      <vt:lpstr>Deep Learning</vt:lpstr>
      <vt:lpstr>Contents</vt:lpstr>
      <vt:lpstr>1. DEEP LEARNING</vt:lpstr>
      <vt:lpstr>What is Deep Learning?</vt:lpstr>
      <vt:lpstr>Why Deep Learning?</vt:lpstr>
      <vt:lpstr>Why Deep Learning?</vt:lpstr>
      <vt:lpstr>Why Deep Learning?</vt:lpstr>
      <vt:lpstr>Why Now?</vt:lpstr>
      <vt:lpstr>2. THE PERCEPTRON</vt:lpstr>
      <vt:lpstr>The Perceptron: Forward Propagation</vt:lpstr>
      <vt:lpstr>The Perceptron: Forward Propagation</vt:lpstr>
      <vt:lpstr>3. NEURAL NETWORKS</vt:lpstr>
      <vt:lpstr>Single Layer Neural Network</vt:lpstr>
      <vt:lpstr>Deep Neural Network</vt:lpstr>
      <vt:lpstr>Activation functions</vt:lpstr>
      <vt:lpstr>Activation functions</vt:lpstr>
      <vt:lpstr>4. CONVOLUTIONAL NEURAL NETWORKS</vt:lpstr>
      <vt:lpstr>Fully Connected Layer</vt:lpstr>
      <vt:lpstr>Convolutional Layer</vt:lpstr>
      <vt:lpstr>Convolutional Layer</vt:lpstr>
      <vt:lpstr>Convolutional Layer</vt:lpstr>
      <vt:lpstr>Convolutional Layer</vt:lpstr>
      <vt:lpstr>ConvNet</vt:lpstr>
      <vt:lpstr>ConvNet</vt:lpstr>
      <vt:lpstr>ConvNet</vt:lpstr>
      <vt:lpstr>Architectures</vt:lpstr>
      <vt:lpstr>ILSVRC Winners</vt:lpstr>
      <vt:lpstr>Comparison</vt:lpstr>
      <vt:lpstr>Deep Learning Networks</vt:lpstr>
      <vt:lpstr>5. Deep Learning Frameworks</vt:lpstr>
      <vt:lpstr>Frameworks</vt:lpstr>
      <vt:lpstr>Dense Layer from Scratch</vt:lpstr>
      <vt:lpstr>Pytorch example</vt:lpstr>
      <vt:lpstr>Keras example</vt:lpstr>
      <vt:lpstr>6. Applications</vt:lpstr>
      <vt:lpstr>Applications</vt:lpstr>
      <vt:lpstr>Applications</vt:lpstr>
      <vt:lpstr>7. Some recommendations</vt:lpstr>
      <vt:lpstr>Learning</vt:lpstr>
      <vt:lpstr>Advanced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Landmark Detection in 3D Data</dc:title>
  <cp:lastModifiedBy>Raja Haseeb</cp:lastModifiedBy>
  <cp:revision>43</cp:revision>
  <dcterms:modified xsi:type="dcterms:W3CDTF">2021-09-07T01:05:18Z</dcterms:modified>
</cp:coreProperties>
</file>